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1" r:id="rId5"/>
    <p:sldId id="267" r:id="rId6"/>
    <p:sldId id="257" r:id="rId7"/>
    <p:sldId id="258" r:id="rId8"/>
    <p:sldId id="259" r:id="rId9"/>
    <p:sldId id="279" r:id="rId10"/>
    <p:sldId id="270" r:id="rId11"/>
    <p:sldId id="265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6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5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775D-E347-46CC-96A6-BBDE11F59E3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FC5B-7B54-44FA-BDCF-7249B4D9E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jyNv42g2X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RDnl3NFgs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-nE7PgcI4c" TargetMode="External"/><Relationship Id="rId2" Type="http://schemas.openxmlformats.org/officeDocument/2006/relationships/hyperlink" Target="http://www.theinvisiblegorilla.com/vide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xDmFsSiHL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tOh1uXgx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ship-bg.com/index.php?option=com_content&amp;view=article&amp;id=449&amp;Itemid=595&amp;lang=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eadership-bg.com/index.php?option=com_content&amp;view=article&amp;id=449&amp;Itemid=595&amp;lang=p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_HQO4iSj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sfutebol.iol.pt/mundial-2014-selecao-brasil-scolari-inspira-se-felipao-tem-guru-brasil/535691d10cf249741de19fb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US" sz="1400" dirty="0"/>
              <a:t>Ruben Alves… (</a:t>
            </a:r>
            <a:r>
              <a:rPr lang="en-US" sz="1400" dirty="0" err="1"/>
              <a:t>até</a:t>
            </a:r>
            <a:r>
              <a:rPr lang="en-US" sz="1400" dirty="0"/>
              <a:t> </a:t>
            </a:r>
            <a:r>
              <a:rPr lang="en-US" sz="1400" dirty="0" err="1"/>
              <a:t>aos</a:t>
            </a:r>
            <a:r>
              <a:rPr lang="en-US" sz="1400" dirty="0"/>
              <a:t> 3 min)…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www.youtube.com/watch?v=qjyNv42g2XU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pt-BR" sz="2400" dirty="0"/>
              <a:t>Ser professor é bem mais que educar alguém, ou mesmo fazê-lo entender ou compreender algo. 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Ser professor é falar sem nada dizer. 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Ser professor é proporcionar aos alunos o </a:t>
            </a:r>
            <a:br>
              <a:rPr lang="pt-BR" sz="2400" dirty="0"/>
            </a:br>
            <a:r>
              <a:rPr lang="pt-BR" sz="2400" dirty="0"/>
              <a:t>direito de descobrirem as suas potencialidades…</a:t>
            </a:r>
            <a:br>
              <a:rPr lang="pt-BR" sz="2400" dirty="0"/>
            </a:br>
            <a:r>
              <a:rPr lang="pt-BR" sz="2400" dirty="0"/>
              <a:t>…trabalhando o respeito às desigualdades, à fraternidade e ao amor….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4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b="1" dirty="0" smtClean="0"/>
              <a:t>6 “</a:t>
            </a:r>
            <a:r>
              <a:rPr lang="en-US" sz="2800" b="1" dirty="0" err="1" smtClean="0"/>
              <a:t>dicas</a:t>
            </a:r>
            <a:r>
              <a:rPr lang="en-US" sz="2800" b="1" dirty="0" smtClean="0"/>
              <a:t>” para </a:t>
            </a:r>
            <a:r>
              <a:rPr lang="en-US" sz="2800" b="1" dirty="0" err="1" smtClean="0"/>
              <a:t>melhorar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comunicação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público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 algn="r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adaptado</a:t>
            </a:r>
            <a:r>
              <a:rPr lang="en-US" sz="1600" dirty="0" smtClean="0"/>
              <a:t> de António Centeno - </a:t>
            </a:r>
            <a:r>
              <a:rPr lang="en-US" sz="1600" dirty="0" smtClean="0">
                <a:hlinkClick r:id="rId2"/>
              </a:rPr>
              <a:t>https://www.youtube.com/watch?v=6RDnl3NFgsY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lnSpc>
                <a:spcPct val="220000"/>
              </a:lnSpc>
              <a:buNone/>
            </a:pPr>
            <a:r>
              <a:rPr lang="en-US" sz="2000" b="1" dirty="0" smtClean="0"/>
              <a:t>1 – </a:t>
            </a:r>
            <a:r>
              <a:rPr lang="en-US" sz="2000" b="1" dirty="0" err="1" smtClean="0"/>
              <a:t>Praticar</a:t>
            </a:r>
            <a:r>
              <a:rPr lang="en-US" sz="2000" b="1" dirty="0" smtClean="0"/>
              <a:t>… </a:t>
            </a:r>
            <a:r>
              <a:rPr lang="en-US" sz="2000" dirty="0" err="1" smtClean="0"/>
              <a:t>praticar</a:t>
            </a:r>
            <a:r>
              <a:rPr lang="en-US" sz="2000" dirty="0" smtClean="0"/>
              <a:t>… e </a:t>
            </a:r>
            <a:r>
              <a:rPr lang="en-US" sz="2000" dirty="0" err="1" smtClean="0"/>
              <a:t>praticar</a:t>
            </a:r>
            <a:endParaRPr lang="en-US" sz="2000" dirty="0" smtClean="0"/>
          </a:p>
          <a:p>
            <a:pPr marL="0" indent="0">
              <a:lnSpc>
                <a:spcPct val="220000"/>
              </a:lnSpc>
              <a:buNone/>
            </a:pPr>
            <a:r>
              <a:rPr lang="en-US" sz="2000" b="1" dirty="0" smtClean="0"/>
              <a:t>2 – </a:t>
            </a:r>
            <a:r>
              <a:rPr lang="en-US" sz="2000" b="1" dirty="0" err="1" smtClean="0"/>
              <a:t>Ouvir</a:t>
            </a:r>
            <a:r>
              <a:rPr lang="en-US" sz="2000" b="1" dirty="0" smtClean="0"/>
              <a:t>… </a:t>
            </a:r>
            <a:r>
              <a:rPr lang="en-US" sz="2000" dirty="0" smtClean="0"/>
              <a:t>o </a:t>
            </a:r>
            <a:r>
              <a:rPr lang="en-US" sz="2000" dirty="0" err="1" smtClean="0"/>
              <a:t>mais</a:t>
            </a:r>
            <a:r>
              <a:rPr lang="en-US" sz="2000" dirty="0" smtClean="0"/>
              <a:t> possível…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2000" b="1" dirty="0" smtClean="0"/>
              <a:t>3 – </a:t>
            </a:r>
            <a:r>
              <a:rPr lang="en-US" sz="2000" b="1" dirty="0" err="1" smtClean="0"/>
              <a:t>Gravar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ver</a:t>
            </a:r>
            <a:r>
              <a:rPr lang="en-US" sz="2000" b="1" dirty="0" smtClean="0"/>
              <a:t>…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possível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2000" b="1" dirty="0" smtClean="0"/>
              <a:t>4 – </a:t>
            </a:r>
            <a:r>
              <a:rPr lang="en-US" sz="2000" b="1" dirty="0" err="1" smtClean="0"/>
              <a:t>Sermos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honestos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connosco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mesmo</a:t>
            </a:r>
            <a:r>
              <a:rPr lang="en-US" sz="2000" b="1" dirty="0" smtClean="0"/>
              <a:t>…  </a:t>
            </a:r>
            <a:r>
              <a:rPr lang="en-US" sz="2000" dirty="0" smtClean="0"/>
              <a:t>e </a:t>
            </a:r>
            <a:r>
              <a:rPr lang="en-US" sz="2000" dirty="0" err="1" smtClean="0"/>
              <a:t>conhecermo-nos</a:t>
            </a:r>
            <a:r>
              <a:rPr lang="en-US" sz="2000" dirty="0" smtClean="0"/>
              <a:t> </a:t>
            </a:r>
            <a:r>
              <a:rPr lang="en-US" sz="2000" dirty="0" err="1" smtClean="0"/>
              <a:t>bem</a:t>
            </a:r>
            <a:endParaRPr lang="en-US" sz="2000" dirty="0" smtClean="0"/>
          </a:p>
          <a:p>
            <a:pPr marL="0" indent="0">
              <a:lnSpc>
                <a:spcPct val="220000"/>
              </a:lnSpc>
              <a:buNone/>
            </a:pPr>
            <a:r>
              <a:rPr lang="en-US" sz="2000" b="1" dirty="0" smtClean="0"/>
              <a:t>5 – </a:t>
            </a:r>
            <a:r>
              <a:rPr lang="en-US" sz="2000" b="1" dirty="0" err="1" smtClean="0"/>
              <a:t>Conhecer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assuntos</a:t>
            </a:r>
            <a:r>
              <a:rPr lang="en-US" sz="2000" b="1" dirty="0" smtClean="0"/>
              <a:t> e a </a:t>
            </a:r>
            <a:r>
              <a:rPr lang="en-US" sz="2000" b="1" dirty="0" err="1" smtClean="0"/>
              <a:t>audiência</a:t>
            </a:r>
            <a:r>
              <a:rPr lang="en-US" sz="2000" b="1" dirty="0" smtClean="0"/>
              <a:t>… </a:t>
            </a:r>
            <a:r>
              <a:rPr lang="en-US" sz="2000" dirty="0" err="1" smtClean="0"/>
              <a:t>implica</a:t>
            </a:r>
            <a:r>
              <a:rPr lang="en-US" sz="2000" dirty="0" smtClean="0"/>
              <a:t> </a:t>
            </a:r>
            <a:r>
              <a:rPr lang="en-US" sz="2000" dirty="0" err="1" smtClean="0"/>
              <a:t>estudo</a:t>
            </a:r>
            <a:r>
              <a:rPr lang="en-US" sz="2000" dirty="0" smtClean="0"/>
              <a:t> e </a:t>
            </a:r>
            <a:r>
              <a:rPr lang="en-US" sz="2000" dirty="0" err="1" smtClean="0"/>
              <a:t>preparação</a:t>
            </a:r>
            <a:endParaRPr lang="en-US" sz="2000" dirty="0" smtClean="0"/>
          </a:p>
          <a:p>
            <a:pPr marL="0" indent="0">
              <a:lnSpc>
                <a:spcPct val="220000"/>
              </a:lnSpc>
              <a:buNone/>
            </a:pPr>
            <a:r>
              <a:rPr lang="en-US" sz="2000" b="1" dirty="0" smtClean="0"/>
              <a:t>6 – “</a:t>
            </a:r>
            <a:r>
              <a:rPr lang="en-US" sz="2000" b="1" dirty="0" err="1" smtClean="0"/>
              <a:t>levar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notas</a:t>
            </a:r>
            <a:r>
              <a:rPr lang="en-US" sz="2000" b="1" dirty="0" smtClean="0"/>
              <a:t>” (</a:t>
            </a:r>
            <a:r>
              <a:rPr lang="en-US" sz="2000" b="1" dirty="0" err="1" smtClean="0"/>
              <a:t>cábulas</a:t>
            </a:r>
            <a:r>
              <a:rPr lang="en-US" sz="2000" b="1" dirty="0" smtClean="0"/>
              <a:t>)… </a:t>
            </a:r>
            <a:r>
              <a:rPr lang="en-US" sz="2000" dirty="0" err="1" smtClean="0"/>
              <a:t>dá</a:t>
            </a:r>
            <a:r>
              <a:rPr lang="en-US" sz="2000" dirty="0" smtClean="0"/>
              <a:t> </a:t>
            </a:r>
            <a:r>
              <a:rPr lang="en-US" sz="2000" dirty="0" err="1" smtClean="0"/>
              <a:t>segurança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– </a:t>
            </a:r>
            <a:r>
              <a:rPr lang="en-US" sz="2000" dirty="0" err="1" smtClean="0"/>
              <a:t>participem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ações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formação</a:t>
            </a:r>
            <a:r>
              <a:rPr lang="en-US" sz="2000" dirty="0" smtClean="0"/>
              <a:t>: </a:t>
            </a:r>
            <a:r>
              <a:rPr lang="en-US" sz="2000" dirty="0" err="1" smtClean="0"/>
              <a:t>teatro</a:t>
            </a:r>
            <a:r>
              <a:rPr lang="en-US" sz="2000" dirty="0" smtClean="0"/>
              <a:t>, </a:t>
            </a:r>
            <a:r>
              <a:rPr lang="en-US" sz="2000" dirty="0" err="1" smtClean="0"/>
              <a:t>voz</a:t>
            </a:r>
            <a:r>
              <a:rPr lang="en-US" sz="2000" dirty="0" smtClean="0"/>
              <a:t>, </a:t>
            </a:r>
            <a:r>
              <a:rPr lang="en-US" sz="2000" dirty="0" err="1" smtClean="0"/>
              <a:t>espressão</a:t>
            </a:r>
            <a:r>
              <a:rPr lang="en-US" sz="2000" dirty="0" smtClean="0"/>
              <a:t> </a:t>
            </a:r>
            <a:r>
              <a:rPr lang="en-US" sz="2000" dirty="0" err="1" smtClean="0"/>
              <a:t>dramática</a:t>
            </a:r>
            <a:r>
              <a:rPr lang="en-US" sz="2000" dirty="0" smtClean="0"/>
              <a:t>,…)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70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Ter</a:t>
            </a:r>
            <a:r>
              <a:rPr lang="en-US" sz="1600" dirty="0" smtClean="0"/>
              <a:t> </a:t>
            </a:r>
            <a:r>
              <a:rPr lang="en-US" sz="1600" dirty="0" err="1" smtClean="0"/>
              <a:t>atenção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pormeores</a:t>
            </a:r>
            <a:r>
              <a:rPr lang="en-US" sz="1600" dirty="0" smtClean="0"/>
              <a:t> - </a:t>
            </a:r>
            <a:r>
              <a:rPr lang="en-US" sz="1600" dirty="0" smtClean="0">
                <a:hlinkClick r:id="rId2"/>
              </a:rPr>
              <a:t>http://www.theinvisiblegorilla.com/videos.html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Youtube</a:t>
            </a:r>
            <a:r>
              <a:rPr lang="en-US" sz="1600" dirty="0" smtClean="0"/>
              <a:t> – </a:t>
            </a:r>
            <a:r>
              <a:rPr lang="en-US" sz="1600" dirty="0" err="1" smtClean="0"/>
              <a:t>inspiração</a:t>
            </a:r>
            <a:r>
              <a:rPr lang="en-US" sz="1600" dirty="0" smtClean="0"/>
              <a:t>… </a:t>
            </a:r>
            <a:r>
              <a:rPr lang="en-US" sz="1600" dirty="0" smtClean="0">
                <a:hlinkClick r:id="rId3"/>
              </a:rPr>
              <a:t>https://www.youtube.com/watch?v=X-nE7PgcI4c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Youtube</a:t>
            </a:r>
            <a:r>
              <a:rPr lang="en-US" sz="1600" dirty="0" smtClean="0"/>
              <a:t> – </a:t>
            </a:r>
            <a:r>
              <a:rPr lang="en-US" sz="1600" dirty="0" err="1" smtClean="0"/>
              <a:t>iniciativa</a:t>
            </a:r>
            <a:r>
              <a:rPr lang="en-US" sz="1600" dirty="0" smtClean="0"/>
              <a:t> - </a:t>
            </a:r>
            <a:r>
              <a:rPr lang="en-US" sz="1600" dirty="0" smtClean="0">
                <a:hlinkClick r:id="rId4"/>
              </a:rPr>
              <a:t>https://www.youtube.com/watch?v=qxDmFsSiHLQ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87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1" y="0"/>
            <a:ext cx="915671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0"/>
            <a:ext cx="91331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-10282"/>
            <a:ext cx="9118808" cy="68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69" y="0"/>
            <a:ext cx="91755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08912" cy="6192688"/>
          </a:xfrm>
        </p:spPr>
        <p:txBody>
          <a:bodyPr/>
          <a:lstStyle/>
          <a:p>
            <a:pPr algn="l"/>
            <a:r>
              <a:rPr lang="en-US" sz="2400" dirty="0" err="1"/>
              <a:t>Youtube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–</a:t>
            </a:r>
            <a:r>
              <a:rPr lang="en-US" sz="2400" dirty="0"/>
              <a:t> professor - </a:t>
            </a:r>
            <a:r>
              <a:rPr lang="en-US" sz="2400" dirty="0">
                <a:hlinkClick r:id="rId2"/>
              </a:rPr>
              <a:t>https://www.youtube.com/watch?v=bgtOh1uXgxU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pt-BR" dirty="0"/>
              <a:t>No filme: "O Triunfo", baseado num caso verídido, do prof. Ron Clark, USA, percebe-se o verdadeiro sentido de ser um professor: o de nunca desistir; enfrentar os desafios e acreditar nas mudanças do seu semelhante, fazendo-o crer que o diferente é vencer todos os desafios que a vida impõe.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Competências Essenciais de Liderança</a:t>
            </a:r>
            <a:br>
              <a:rPr lang="pt-PT" dirty="0" smtClean="0"/>
            </a:br>
            <a:r>
              <a:rPr lang="pt-PT" sz="1600" dirty="0" smtClean="0"/>
              <a:t>Pedro Almeida (2004)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1 – Controle Emocional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2 – Compromisso Emocional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3 – Comunicação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4 – Preocupação com os outros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5 – Autoconhecimento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15545" cy="55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6" y="6258798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http://leadership-bg.com/index.php?option=com_content&amp;view=article&amp;id=449&amp;Itemid=595&amp;lang=pt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endParaRPr lang="en-US" sz="2900" dirty="0" smtClean="0">
              <a:solidFill>
                <a:schemeClr val="tx1"/>
              </a:solidFill>
              <a:hlinkClick r:id="rId2"/>
            </a:endParaRPr>
          </a:p>
          <a:p>
            <a:pPr algn="l">
              <a:lnSpc>
                <a:spcPct val="170000"/>
              </a:lnSpc>
            </a:pPr>
            <a:r>
              <a:rPr lang="pt-BR" sz="3600" b="1" dirty="0" smtClean="0">
                <a:solidFill>
                  <a:schemeClr val="tx1"/>
                </a:solidFill>
              </a:rPr>
              <a:t>Os Líderes Eficazes têm Carácter e Competências Pessoais</a:t>
            </a:r>
          </a:p>
          <a:p>
            <a:pPr algn="l">
              <a:lnSpc>
                <a:spcPct val="170000"/>
              </a:lnSpc>
            </a:pPr>
            <a:endParaRPr lang="en-US" sz="2900" dirty="0">
              <a:solidFill>
                <a:schemeClr val="tx1"/>
              </a:solidFill>
              <a:hlinkClick r:id="rId2"/>
            </a:endParaRP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Honestidade, integridade e coragem;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Uma imagem positiva;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Inteligência emocional;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Bom humor;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Elevada capacidade de comunicação em grupo e de transmitir os objectivos em interacções um para um;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Elevada exigência sobre os níveis de desempenho;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Saber assumir responsabilidades; </a:t>
            </a:r>
          </a:p>
          <a:p>
            <a:pPr algn="l">
              <a:lnSpc>
                <a:spcPct val="170000"/>
              </a:lnSpc>
            </a:pPr>
            <a:r>
              <a:rPr lang="pt-BR" sz="3500" dirty="0" smtClean="0">
                <a:solidFill>
                  <a:schemeClr val="tx1"/>
                </a:solidFill>
              </a:rPr>
              <a:t>- Auto-confiança e humildade.</a:t>
            </a:r>
          </a:p>
          <a:p>
            <a:endParaRPr lang="en-US" sz="1400" dirty="0" smtClean="0">
              <a:solidFill>
                <a:schemeClr val="tx1"/>
              </a:solidFill>
              <a:hlinkClick r:id="rId2"/>
            </a:endParaRPr>
          </a:p>
          <a:p>
            <a:endParaRPr lang="en-US" sz="1400" dirty="0" smtClean="0">
              <a:solidFill>
                <a:schemeClr val="tx1"/>
              </a:solidFill>
              <a:hlinkClick r:id="rId2"/>
            </a:endParaRPr>
          </a:p>
          <a:p>
            <a:endParaRPr lang="en-US" sz="1400" dirty="0">
              <a:solidFill>
                <a:schemeClr val="tx1"/>
              </a:solidFill>
              <a:hlinkClick r:id="rId2"/>
            </a:endParaRP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O que fazem os líderes eficazes que definem caminhos atraentes?</a:t>
            </a:r>
          </a:p>
          <a:p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Sabem ler o terreno competitivo;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Estão focados no futuro;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Têm uma perspectiva estratégica clara;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São inovadores para ganharem vantagem competitiva;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Demonstram espírito empreendedor;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Enfrentam riscos calculados acima da média;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Comunicam de forma a inspirar e motivar; 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Perseguem os seus objectivos de forma determinada.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7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Os Líderes Eficazes Inovam e Aumentam a Capacidade Organizacional</a:t>
            </a:r>
          </a:p>
          <a:p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Questionaram o status quo;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Assumem a iniciativa;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Inovam a forma de trabalhar;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Mobilizam as pessoas para a necessária transformação dos recursos, sistemas e processos de trabalho;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Promovem a partilha de conhecimento;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Dão feedback com eficácia e atempadamente;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Gerem com eficácia, rigor e justiça os incentivos e as penalizações; 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Fazem a mudança acontecer apesar dos obstáculos que se apresentem.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2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Os Líderes Eficazes Atraem, Inspiram e Gerem Talento e Desenvolvem Outros Líderes</a:t>
            </a:r>
          </a:p>
          <a:p>
            <a:endParaRPr lang="pt-BR" sz="2000" b="1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São bons ouvintes;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Promovem a colaboração;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Mostram reconhecimento pelo sucesso;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Partilham poder e delegam responsabilidades;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Celebram as vitórias; </a:t>
            </a:r>
          </a:p>
          <a:p>
            <a:endParaRPr lang="pt-PT" sz="1600" b="1" dirty="0" smtClean="0"/>
          </a:p>
          <a:p>
            <a:endParaRPr lang="pt-PT" sz="1600" b="1" dirty="0"/>
          </a:p>
          <a:p>
            <a:endParaRPr lang="pt-PT" sz="1600" b="1" dirty="0" smtClean="0"/>
          </a:p>
          <a:p>
            <a:r>
              <a:rPr lang="en-US" sz="1600" dirty="0" err="1"/>
              <a:t>Youtube</a:t>
            </a:r>
            <a:r>
              <a:rPr lang="en-US" sz="1600" dirty="0"/>
              <a:t> - 10 </a:t>
            </a:r>
            <a:r>
              <a:rPr lang="en-US" sz="1600" dirty="0" err="1"/>
              <a:t>mandamentos</a:t>
            </a:r>
            <a:r>
              <a:rPr lang="en-US" sz="1600" dirty="0"/>
              <a:t> do </a:t>
            </a:r>
            <a:r>
              <a:rPr lang="en-US" sz="1600" dirty="0" err="1"/>
              <a:t>lider</a:t>
            </a:r>
            <a:r>
              <a:rPr lang="en-US" sz="1600" dirty="0"/>
              <a:t> - </a:t>
            </a:r>
            <a:r>
              <a:rPr lang="en-US" sz="1600" dirty="0">
                <a:hlinkClick r:id="rId2"/>
              </a:rPr>
              <a:t>https://www.youtube.com/watch?v=L_HQO4iSjVA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28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800" dirty="0" smtClean="0"/>
              <a:t>James Hunter explicou</a:t>
            </a:r>
            <a:r>
              <a:rPr lang="pt-BR" sz="3800" dirty="0"/>
              <a:t>: </a:t>
            </a:r>
            <a:r>
              <a:rPr lang="pt-BR" sz="3800" dirty="0" smtClean="0"/>
              <a:t>«</a:t>
            </a:r>
            <a:r>
              <a:rPr lang="pt-BR" sz="3800" dirty="0"/>
              <a:t>Os líderes devem conquistar o coração dos seus subordinados». </a:t>
            </a:r>
          </a:p>
          <a:p>
            <a:endParaRPr lang="pt-BR" sz="3800" dirty="0" smtClean="0"/>
          </a:p>
          <a:p>
            <a:r>
              <a:rPr lang="pt-BR" sz="3800" dirty="0" smtClean="0"/>
              <a:t>o </a:t>
            </a:r>
            <a:r>
              <a:rPr lang="pt-BR" sz="3800" dirty="0"/>
              <a:t>altruísmo «deve ser uma qualidade primordial para um chefe». </a:t>
            </a:r>
          </a:p>
          <a:p>
            <a:endParaRPr lang="pt-BR" sz="3800" dirty="0" smtClean="0"/>
          </a:p>
          <a:p>
            <a:r>
              <a:rPr lang="pt-BR" sz="3800" dirty="0" smtClean="0"/>
              <a:t>«</a:t>
            </a:r>
            <a:r>
              <a:rPr lang="pt-BR" sz="3800" dirty="0"/>
              <a:t>Quem se candidata a líder, tem que ser assim. A vontade de servir e de se sacrificar pelos outros, a disposição de abrir mão de seus próprios anseios pelo bem maior – este é o verdadeiro altruísta e, em consequência, o verdadeiro líder</a:t>
            </a:r>
            <a:r>
              <a:rPr lang="pt-BR" sz="3800" dirty="0" smtClean="0"/>
              <a:t>». </a:t>
            </a:r>
            <a:endParaRPr lang="pt-BR" sz="3800" dirty="0"/>
          </a:p>
          <a:p>
            <a:endParaRPr lang="pt-BR" sz="3800" dirty="0" smtClean="0"/>
          </a:p>
          <a:p>
            <a:r>
              <a:rPr lang="pt-BR" sz="3800" dirty="0" smtClean="0"/>
              <a:t>«</a:t>
            </a:r>
            <a:r>
              <a:rPr lang="pt-BR" sz="3800" dirty="0"/>
              <a:t>liderar significa conquistar as pessoas, envolvê-las de forma que coloquem seu coração, mente, espírito, criatividade e excelência a serviço de um objetivo». </a:t>
            </a:r>
            <a:endParaRPr lang="pt-BR" sz="38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www.maisfutebol.iol.pt/mundial-2014-selecao-brasil-scolari-inspira-se-felipao-tem-guru-brasil/535691d10cf249741de19fb2.html</a:t>
            </a:r>
            <a:endParaRPr lang="pt-BR" sz="2000" dirty="0" smtClean="0"/>
          </a:p>
          <a:p>
            <a:endParaRPr lang="pt-BR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483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Ruben Alves… (até aos 3 min)… https://www.youtube.com/watch?v=qjyNv42g2XU    Ser professor é bem mais que educar alguém, ou mesmo fazê-lo entender ou compreender algo.   Ser professor é falar sem nada dizer.   Ser professor é proporcionar aos alunos o  direito de descobrirem as suas potencialidades… …trabalhando o respeito às desigualdades, à fraternidade e ao amor….    </vt:lpstr>
      <vt:lpstr>PowerPoint Presentation</vt:lpstr>
      <vt:lpstr>Competências Essenciais de Liderança Pedro Almeida (2004)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Ter atenção aos pormeores - http://www.theinvisiblegorilla.com/videos.html      Youtube – inspiração… https://www.youtube.com/watch?v=X-nE7PgcI4c      Youtube – iniciativa - https://www.youtube.com/watch?v=qxDmFsSiHLQ     </vt:lpstr>
      <vt:lpstr>PowerPoint Presentation</vt:lpstr>
      <vt:lpstr>PowerPoint Presentation</vt:lpstr>
      <vt:lpstr>PowerPoint Presentation</vt:lpstr>
      <vt:lpstr>PowerPoint Presentation</vt:lpstr>
    </vt:vector>
  </TitlesOfParts>
  <Company>FADEUP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Revisor</dc:creator>
  <cp:lastModifiedBy>Revisor</cp:lastModifiedBy>
  <cp:revision>23</cp:revision>
  <dcterms:created xsi:type="dcterms:W3CDTF">2014-04-15T13:45:24Z</dcterms:created>
  <dcterms:modified xsi:type="dcterms:W3CDTF">2014-05-14T09:01:19Z</dcterms:modified>
</cp:coreProperties>
</file>